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mp4" ContentType="video/unknown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92" r:id="rId12"/>
  </p:sldMasterIdLst>
  <p:sldIdLst>
    <p:sldId id="302" r:id="rId14"/>
    <p:sldId id="300" r:id="rId15"/>
    <p:sldId id="301" r:id="rId16"/>
    <p:sldId id="303" r:id="rId17"/>
    <p:sldId id="29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0319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slide" Target="slides/slide1.xml"></Relationship><Relationship Id="rId15" Type="http://schemas.openxmlformats.org/officeDocument/2006/relationships/slide" Target="slides/slide2.xml"></Relationship><Relationship Id="rId16" Type="http://schemas.openxmlformats.org/officeDocument/2006/relationships/slide" Target="slides/slide3.xml"></Relationship><Relationship Id="rId17" Type="http://schemas.openxmlformats.org/officeDocument/2006/relationships/slide" Target="slides/slide4.xml"></Relationship><Relationship Id="rId18" Type="http://schemas.openxmlformats.org/officeDocument/2006/relationships/slide" Target="slides/slide5.xml"></Relationship><Relationship Id="rId19" Type="http://schemas.openxmlformats.org/officeDocument/2006/relationships/viewProps" Target="viewProps.xml"></Relationship><Relationship Id="rId20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5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4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4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8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9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7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6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fImage32293123941.jpeg"></Relationship><Relationship Id="rId2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344122388467.png"></Relationship><Relationship Id="rId3" Type="http://schemas.openxmlformats.org/officeDocument/2006/relationships/video" Target="../media/media13638433.mp4"></Relationship><Relationship Id="rId4" Type="http://schemas.microsoft.com/office/2007/relationships/media" Target="../media/media13638433.mp4"></Relationship><Relationship Id="rId5" Type="http://schemas.openxmlformats.org/officeDocument/2006/relationships/image" Target="../media/fImage3224882406334.png"></Relationship><Relationship Id="rId6" Type="http://schemas.openxmlformats.org/officeDocument/2006/relationships/video" Target="../media/media22936873.mp4"></Relationship><Relationship Id="rId7" Type="http://schemas.microsoft.com/office/2007/relationships/media" Target="../media/media22936873.mp4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250" y="1125855"/>
            <a:ext cx="3931920" cy="133604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b="0" strike="noStrike">
                <a:solidFill>
                  <a:srgbClr val="FFFFFF"/>
                </a:solidFill>
                <a:latin typeface="Arial" charset="0"/>
                <a:ea typeface="Arial" charset="0"/>
              </a:rPr>
              <a:t>Sixth sense</a:t>
            </a:r>
            <a:endParaRPr lang="ko-KR" altLang="en-US" sz="2000" cap="none" b="0" strike="noStrike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b="1" strike="noStrike">
                <a:solidFill>
                  <a:srgbClr val="FFFFFF"/>
                </a:solidFill>
                <a:latin typeface="Arial" charset="0"/>
                <a:ea typeface="Arial" charset="0"/>
              </a:rPr>
              <a:t>5</a:t>
            </a:r>
            <a:r>
              <a:rPr lang="en-US" altLang="ko-KR" sz="2400" cap="none" b="1" strike="noStrike">
                <a:solidFill>
                  <a:srgbClr val="FFFFFF"/>
                </a:solidFill>
                <a:latin typeface="Arial" charset="0"/>
                <a:ea typeface="Arial" charset="0"/>
              </a:rPr>
              <a:t>조</a:t>
            </a:r>
            <a:endParaRPr lang="ko-KR" altLang="en-US" sz="2400" cap="none" b="1" strike="noStrike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b="0" strike="noStrike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chemeClr val="bg1">
                    <a:lumMod val="75000"/>
                    <a:lumOff val="0"/>
                  </a:schemeClr>
                </a:solidFill>
                <a:latin typeface="Arial" charset="0"/>
                <a:ea typeface="Arial" charset="0"/>
              </a:rPr>
              <a:t>지난 과정에 이어 거리측정, 매핑방법에 이어서</a:t>
            </a:r>
            <a:endParaRPr lang="ko-KR" altLang="en-US" sz="1050" cap="none" b="0" strike="noStrike">
              <a:solidFill>
                <a:schemeClr val="bg1">
                  <a:lumMod val="7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605" y="0"/>
            <a:ext cx="6590030" cy="6858635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8940" y="2414905"/>
            <a:ext cx="2511425" cy="256540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175" y="4204970"/>
            <a:ext cx="783590" cy="256540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175" y="5131435"/>
            <a:ext cx="783590" cy="256540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54090" y="0"/>
            <a:ext cx="6138545" cy="6858635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6535" cy="368935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510905" y="2508885"/>
            <a:ext cx="716915" cy="334010"/>
          </a:xfrm>
          <a:prstGeom prst="rect">
            <a:avLst/>
          </a:prstGeom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chemeClr val="bg1"/>
                </a:solidFill>
                <a:latin typeface="Arial" charset="0"/>
                <a:ea typeface="Arial" charset="0"/>
              </a:rPr>
              <a:t>이슈해결</a:t>
            </a:r>
            <a:endParaRPr lang="ko-KR" altLang="en-US" sz="1050" cap="none" b="0" strike="noStrike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8035" cy="638810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123045" y="4089400"/>
            <a:ext cx="944245" cy="415290"/>
          </a:xfrm>
          <a:prstGeom prst="rect">
            <a:avLst/>
          </a:prstGeom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chemeClr val="bg1"/>
                </a:solidFill>
                <a:latin typeface="Arial" charset="0"/>
                <a:ea typeface="Arial" charset="0"/>
              </a:rPr>
              <a:t>진행 상황</a:t>
            </a:r>
            <a:endParaRPr lang="ko-KR" altLang="en-US" sz="1400" cap="none" b="0" strike="noStrike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225" y="4963160"/>
            <a:ext cx="1973580" cy="328930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32660" y="4818380"/>
            <a:ext cx="944245" cy="415290"/>
          </a:xfrm>
          <a:prstGeom prst="rect">
            <a:avLst/>
          </a:prstGeom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chemeClr val="bg1"/>
                </a:solidFill>
                <a:latin typeface="Arial" charset="0"/>
                <a:ea typeface="Arial" charset="0"/>
              </a:rPr>
              <a:t>차후 계획</a:t>
            </a:r>
            <a:endParaRPr lang="ko-KR" altLang="en-US" sz="1400" cap="none" b="0" strike="noStrike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22" idx="3"/>
            <a:endCxn id="30" idx="2"/>
          </p:cNvCxnSpPr>
          <p:nvPr/>
        </p:nvCxnSpPr>
        <p:spPr>
          <a:xfrm>
            <a:off x="2305050" y="4026535"/>
            <a:ext cx="8272145" cy="95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7540" y="2005965"/>
            <a:ext cx="4109720" cy="129667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신경망 선택</a:t>
            </a:r>
            <a:endParaRPr lang="ko-KR" altLang="en-US" sz="1400" cap="none" b="1" strike="noStrike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 cap="none" b="0" strike="noStrike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9 </a:t>
            </a:r>
            <a:r>
              <a:rPr lang="en-US" altLang="ko-KR" sz="1200" cap="none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Layers vs 24 Layers</a:t>
            </a:r>
            <a:endParaRPr lang="ko-KR" altLang="en-US" sz="900" cap="none" b="0" strike="noStrike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77540" y="3369945"/>
            <a:ext cx="4109720" cy="12966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매핑</a:t>
            </a:r>
            <a:endParaRPr lang="ko-KR" altLang="en-US" sz="1400" cap="none" b="1" strike="noStrike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 cap="none" b="0" strike="noStrike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Mapping argorithm test</a:t>
            </a:r>
            <a:endParaRPr lang="ko-KR" altLang="en-US" sz="900" cap="none" b="0" strike="noStrike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77540" y="4749800"/>
            <a:ext cx="4109720" cy="129667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학습 진행</a:t>
            </a:r>
            <a:endParaRPr lang="ko-KR" altLang="en-US" sz="1400" cap="none" b="1" strike="noStrike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 cap="none" b="0" strike="noStrike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cap="none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Google colab, Google drive</a:t>
            </a:r>
            <a:endParaRPr lang="ko-KR" altLang="en-US" sz="900" cap="none" b="0" strike="noStrike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95350" y="234950"/>
            <a:ext cx="4827270" cy="73215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b="1" strike="noStrike">
                <a:solidFill>
                  <a:schemeClr val="bg1"/>
                </a:solidFill>
                <a:latin typeface="Arial" charset="0"/>
                <a:ea typeface="Arial" charset="0"/>
              </a:rPr>
              <a:t>이슈 해결</a:t>
            </a:r>
            <a:endParaRPr lang="ko-KR" altLang="en-US" sz="1600" cap="none" b="1" strike="noStrike">
              <a:solidFill>
                <a:schemeClr val="bg1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b="1" strike="noStrike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chemeClr val="bg1">
                    <a:lumMod val="75000"/>
                    <a:lumOff val="0"/>
                  </a:schemeClr>
                </a:solidFill>
                <a:latin typeface="Arial" charset="0"/>
                <a:ea typeface="Arial" charset="0"/>
              </a:rPr>
              <a:t>신경망 선택과 매핑 알고리즘 테스트</a:t>
            </a:r>
            <a:endParaRPr lang="ko-KR" altLang="en-US" sz="1050" cap="none" b="0" strike="noStrike">
              <a:solidFill>
                <a:schemeClr val="bg1">
                  <a:lumMod val="7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3005" y="3470275"/>
            <a:ext cx="1122680" cy="11131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20" name="자유형 19"/>
          <p:cNvSpPr>
            <a:spLocks/>
          </p:cNvSpPr>
          <p:nvPr/>
        </p:nvSpPr>
        <p:spPr bwMode="auto">
          <a:xfrm>
            <a:off x="1452245" y="3644265"/>
            <a:ext cx="584835" cy="648335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20125" y="2618105"/>
            <a:ext cx="1130300" cy="1130300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20125" y="4231640"/>
            <a:ext cx="1130300" cy="1130300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620125" y="3434080"/>
            <a:ext cx="1130300" cy="11303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576560" y="3470275"/>
            <a:ext cx="1130300" cy="1130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863580" y="3705225"/>
            <a:ext cx="556260" cy="659765"/>
            <a:chOff x="10863580" y="3705225"/>
            <a:chExt cx="556260" cy="659765"/>
          </a:xfrm>
          <a:solidFill>
            <a:srgbClr val="212121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10995025" y="3705225"/>
              <a:ext cx="294640" cy="391795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10863580" y="4080510"/>
              <a:ext cx="556895" cy="285115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Arial" charset="0"/>
                <a:ea typeface="Arial" charset="0"/>
              </a:endParaRPr>
            </a:p>
          </p:txBody>
        </p:sp>
      </p:grpSp>
      <p:sp>
        <p:nvSpPr>
          <p:cNvPr id="12" name="왼쪽 대괄호 11"/>
          <p:cNvSpPr/>
          <p:nvPr/>
        </p:nvSpPr>
        <p:spPr>
          <a:xfrm>
            <a:off x="2718435" y="2618105"/>
            <a:ext cx="459105" cy="2744470"/>
          </a:xfrm>
          <a:prstGeom prst="leftBracket">
            <a:avLst>
              <a:gd name="adj" fmla="val 902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44" name="왼쪽 대괄호 43"/>
          <p:cNvSpPr/>
          <p:nvPr/>
        </p:nvSpPr>
        <p:spPr>
          <a:xfrm flipH="1">
            <a:off x="7275830" y="2596515"/>
            <a:ext cx="630555" cy="2744470"/>
          </a:xfrm>
          <a:prstGeom prst="leftBracket">
            <a:avLst>
              <a:gd name="adj" fmla="val 645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51" name="Freeform 36"/>
          <p:cNvSpPr>
            <a:spLocks noEditPoints="1"/>
          </p:cNvSpPr>
          <p:nvPr/>
        </p:nvSpPr>
        <p:spPr bwMode="auto">
          <a:xfrm>
            <a:off x="9061450" y="3793490"/>
            <a:ext cx="245110" cy="41148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2" name="Freeform 36"/>
          <p:cNvSpPr>
            <a:spLocks noEditPoints="1"/>
          </p:cNvSpPr>
          <p:nvPr/>
        </p:nvSpPr>
        <p:spPr bwMode="auto">
          <a:xfrm>
            <a:off x="9104630" y="4687570"/>
            <a:ext cx="174625" cy="29273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7010" y="2973705"/>
            <a:ext cx="174625" cy="29273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5350" y="5080"/>
            <a:ext cx="1426210" cy="55372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Arial" charset="0"/>
                <a:ea typeface="Arial" charset="0"/>
              </a:rPr>
              <a:t>PROCESS</a:t>
            </a:r>
            <a:endParaRPr lang="ko-KR" altLang="en-US" sz="2000" b="1" strike="noStrike" cap="none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520" y="45720"/>
            <a:ext cx="4827270" cy="64516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b="1" strike="noStrike">
                <a:solidFill>
                  <a:schemeClr val="bg1">
                    <a:lumMod val="75000"/>
                    <a:lumOff val="0"/>
                  </a:schemeClr>
                </a:solidFill>
                <a:latin typeface="Arial" charset="0"/>
                <a:ea typeface="Arial" charset="0"/>
              </a:rPr>
              <a:t>현 진행 상황</a:t>
            </a:r>
            <a:endParaRPr lang="ko-KR" altLang="en-US" sz="1600" cap="none" b="1" strike="noStrike">
              <a:solidFill>
                <a:schemeClr val="bg1">
                  <a:lumMod val="75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chemeClr val="bg1">
                    <a:lumMod val="75000"/>
                    <a:lumOff val="0"/>
                  </a:schemeClr>
                </a:solidFill>
                <a:latin typeface="Arial" charset="0"/>
                <a:ea typeface="Arial" charset="0"/>
              </a:rPr>
              <a:t>Experience a variety of solutions with proprietary </a:t>
            </a:r>
            <a:r>
              <a:rPr lang="en-US" altLang="ko-KR" sz="1050" cap="none" b="0" strike="noStrike">
                <a:solidFill>
                  <a:schemeClr val="bg1">
                    <a:lumMod val="75000"/>
                    <a:lumOff val="0"/>
                  </a:schemeClr>
                </a:solidFill>
                <a:latin typeface="Arial" charset="0"/>
                <a:ea typeface="Arial" charset="0"/>
              </a:rPr>
              <a:t>Sixth sense</a:t>
            </a:r>
            <a:r>
              <a:rPr lang="en-US" altLang="ko-KR" sz="1050" cap="none" b="0" strike="noStrike">
                <a:solidFill>
                  <a:schemeClr val="bg1">
                    <a:lumMod val="75000"/>
                    <a:lumOff val="0"/>
                  </a:schemeClr>
                </a:solidFill>
                <a:latin typeface="Arial" charset="0"/>
                <a:ea typeface="Arial" charset="0"/>
              </a:rPr>
              <a:t> solution</a:t>
            </a:r>
            <a:endParaRPr lang="ko-KR" altLang="en-US" sz="1050" cap="none" b="0" strike="noStrike">
              <a:solidFill>
                <a:schemeClr val="bg1">
                  <a:lumMod val="7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6945"/>
            <a:ext cx="1105535" cy="35369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3550"/>
            <a:ext cx="52260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FF3300"/>
                </a:solidFill>
                <a:latin typeface="Arial" charset="0"/>
                <a:ea typeface="Arial" charset="0"/>
              </a:rPr>
              <a:t>01</a:t>
            </a:r>
            <a:endParaRPr lang="ko-KR" altLang="en-US" sz="2400" b="1" strike="noStrike" cap="none" dirty="0">
              <a:solidFill>
                <a:srgbClr val="FF33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593215" y="4004945"/>
            <a:ext cx="9132570" cy="635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75" y="3927475"/>
            <a:ext cx="155575" cy="155575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725150" y="3927475"/>
            <a:ext cx="155575" cy="155575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650" y="3927475"/>
            <a:ext cx="155575" cy="155575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3025" y="3927475"/>
            <a:ext cx="155575" cy="155575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83095" y="3900170"/>
            <a:ext cx="210185" cy="210185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775" y="3927475"/>
            <a:ext cx="155575" cy="155575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5880" y="3049270"/>
            <a:ext cx="1971040" cy="57912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1" strike="noStrike">
                <a:solidFill>
                  <a:srgbClr val="212121"/>
                </a:solidFill>
                <a:latin typeface="Arial" charset="0"/>
                <a:ea typeface="Arial" charset="0"/>
              </a:rPr>
              <a:t>초기안 및 제안</a:t>
            </a:r>
            <a:endParaRPr lang="ko-KR" altLang="en-US" sz="1200" cap="none" b="1" strike="noStrike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팀 주제선정 및 준비단계</a:t>
            </a:r>
            <a:endParaRPr lang="ko-KR" altLang="en-US" sz="120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35" y="4348480"/>
            <a:ext cx="1971040" cy="78930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1" strike="noStrike">
                <a:solidFill>
                  <a:srgbClr val="212121"/>
                </a:solidFill>
                <a:latin typeface="Arial" charset="0"/>
                <a:ea typeface="Arial" charset="0"/>
              </a:rPr>
              <a:t>기능 출시, 시스템 설계</a:t>
            </a:r>
            <a:endParaRPr lang="ko-KR" altLang="en-US" sz="1200" cap="none" b="1" strike="noStrike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ctr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프로젝트 구성, 알고리즘 분석</a:t>
            </a:r>
            <a:endParaRPr lang="ko-KR" altLang="en-US" sz="120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245610" y="3080385"/>
            <a:ext cx="1971040" cy="57912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1" strike="noStrike">
                <a:solidFill>
                  <a:srgbClr val="212121"/>
                </a:solidFill>
                <a:latin typeface="Arial" charset="0"/>
                <a:ea typeface="Arial" charset="0"/>
              </a:rPr>
              <a:t>개발</a:t>
            </a:r>
            <a:endParaRPr lang="ko-KR" altLang="en-US" sz="1200" cap="none" b="1" strike="noStrike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ctr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실 개발 및 테스트, 보완</a:t>
            </a:r>
            <a:endParaRPr lang="ko-KR" altLang="en-US" sz="120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102985" y="4348480"/>
            <a:ext cx="1971040" cy="78930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1" strike="noStrike">
                <a:solidFill>
                  <a:srgbClr val="FF3300"/>
                </a:solidFill>
                <a:latin typeface="Arial" charset="0"/>
                <a:ea typeface="Arial" charset="0"/>
              </a:rPr>
              <a:t>현 상황</a:t>
            </a:r>
            <a:endParaRPr lang="ko-KR" altLang="en-US" sz="1200" cap="none" b="1" strike="noStrike">
              <a:solidFill>
                <a:srgbClr val="FF3300"/>
              </a:solidFill>
              <a:latin typeface="Arial" charset="0"/>
              <a:ea typeface="Arial" charset="0"/>
            </a:endParaRPr>
          </a:p>
          <a:p>
            <a:pPr marL="0" indent="0" algn="ctr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학습된 오브젝트와 거리 표현</a:t>
            </a:r>
            <a:endParaRPr lang="ko-KR" altLang="en-US" sz="120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6" name="직사각형 45"/>
          <p:cNvSpPr>
            <a:spLocks/>
          </p:cNvSpPr>
          <p:nvPr/>
        </p:nvSpPr>
        <p:spPr>
          <a:xfrm rot="0">
            <a:off x="7960360" y="3080385"/>
            <a:ext cx="1971040" cy="57912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1" strike="noStrike">
                <a:solidFill>
                  <a:srgbClr val="212121"/>
                </a:solidFill>
                <a:latin typeface="Arial" charset="0"/>
                <a:ea typeface="Arial" charset="0"/>
              </a:rPr>
              <a:t>차후 게획</a:t>
            </a:r>
            <a:endParaRPr lang="ko-KR" altLang="en-US" sz="1200" cap="none" b="1" strike="noStrike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ctr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프로젝트의 마무리</a:t>
            </a:r>
            <a:endParaRPr lang="ko-KR" altLang="en-US" sz="120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215380" y="5238750"/>
            <a:ext cx="2653030" cy="1296035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705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212121"/>
                </a:solidFill>
                <a:latin typeface="Arial" charset="0"/>
                <a:ea typeface="Arial" charset="0"/>
              </a:rPr>
              <a:t>CONTENTS A</a:t>
            </a:r>
            <a:endParaRPr lang="ko-KR" altLang="en-US" sz="1400" b="0" strike="noStrike" cap="none" dirty="0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 b="0" strike="noStrike" cap="none" dirty="0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l" defTabSz="914400" eaLnBrk="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Arial" charset="0"/>
                <a:ea typeface="Arial" charset="0"/>
              </a:rPr>
              <a:t>Polaris Office Slide</a:t>
            </a:r>
            <a:endParaRPr lang="ko-KR" altLang="en-US" sz="1200" b="0" strike="noStrike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0" indent="0" algn="l" defTabSz="914400" eaLnBrk="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chemeClr val="tx1"/>
                </a:solidFill>
                <a:latin typeface="Arial" charset="0"/>
                <a:ea typeface="Arial" charset="0"/>
              </a:rPr>
              <a:t>Experience a variety of solutions with proprietary Polaris Office solution</a:t>
            </a:r>
            <a:endParaRPr lang="ko-KR" altLang="en-US" sz="900" b="0" strike="noStrike" cap="none" dirty="0">
              <a:solidFill>
                <a:srgbClr val="212121"/>
              </a:solidFill>
              <a:latin typeface="Arial" charset="0"/>
              <a:ea typeface="Arial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340090" y="1390015"/>
            <a:ext cx="2653665" cy="129667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rgbClr val="212121"/>
                </a:solidFill>
                <a:latin typeface="Arial" charset="0"/>
                <a:ea typeface="Arial" charset="0"/>
              </a:rPr>
              <a:t>프로젝트 완성</a:t>
            </a:r>
            <a:endParaRPr lang="ko-KR" altLang="en-US" sz="1400" cap="none" b="0" strike="noStrike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 cap="none" b="0" strike="noStrike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cap="none" b="0" strike="noStrike">
                <a:solidFill>
                  <a:schemeClr val="tx1"/>
                </a:solidFill>
                <a:latin typeface="Arial" charset="0"/>
                <a:ea typeface="Arial" charset="0"/>
              </a:rPr>
              <a:t>작품 시연 및 소개와 목표달성 수치를 </a:t>
            </a:r>
            <a:endParaRPr lang="ko-KR" altLang="en-US" sz="900" cap="none" b="0" strike="noStrike">
              <a:solidFill>
                <a:schemeClr val="tx1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cap="none" b="0" strike="noStrike">
                <a:solidFill>
                  <a:schemeClr val="tx1"/>
                </a:solidFill>
                <a:latin typeface="Arial" charset="0"/>
                <a:ea typeface="Arial" charset="0"/>
              </a:rPr>
              <a:t>테스트로 확인</a:t>
            </a:r>
            <a:endParaRPr lang="ko-KR" altLang="en-US" sz="900" cap="none" b="0" strike="noStrike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cxnSp>
        <p:nvCxnSpPr>
          <p:cNvPr id="12" name="꺾인 연결선 11"/>
          <p:cNvCxnSpPr>
            <a:stCxn id="36" idx="4"/>
            <a:endCxn id="50" idx="1"/>
          </p:cNvCxnSpPr>
          <p:nvPr/>
        </p:nvCxnSpPr>
        <p:spPr>
          <a:xfrm rot="5400000">
            <a:off x="5763260" y="4561840"/>
            <a:ext cx="1777365" cy="873125"/>
          </a:xfrm>
          <a:prstGeom prst="bentConnector4">
            <a:avLst>
              <a:gd name="adj1" fmla="val 8726"/>
              <a:gd name="adj2" fmla="val 126202"/>
            </a:avLst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51" idx="3"/>
            <a:endCxn id="28" idx="6"/>
          </p:cNvCxnSpPr>
          <p:nvPr/>
        </p:nvCxnSpPr>
        <p:spPr>
          <a:xfrm flipH="1">
            <a:off x="10880090" y="2037715"/>
            <a:ext cx="113030" cy="1967230"/>
          </a:xfrm>
          <a:prstGeom prst="bentConnector3">
            <a:avLst>
              <a:gd name="adj1" fmla="val -20326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 descr="C:/Users/admin/AppData/Roaming/PolarisOffice/ETemp/36616_22105816/fImage32293123941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13475" y="5255895"/>
            <a:ext cx="2654300" cy="127762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 strike="noStrike">
              <a:latin typeface="Arial" charset="0"/>
              <a:ea typeface="Arial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895350" y="5080"/>
            <a:ext cx="1426845" cy="55435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b="1" strike="noStrike">
                <a:solidFill>
                  <a:schemeClr val="bg1"/>
                </a:solidFill>
                <a:latin typeface="Arial" charset="0"/>
                <a:ea typeface="Arial" charset="0"/>
              </a:rPr>
              <a:t>PROCESS</a:t>
            </a:r>
            <a:endParaRPr lang="ko-KR" altLang="en-US" sz="2000" cap="none" b="1" strike="noStrike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55" name="직사각형 54"/>
          <p:cNvSpPr>
            <a:spLocks/>
          </p:cNvSpPr>
          <p:nvPr/>
        </p:nvSpPr>
        <p:spPr>
          <a:xfrm rot="0">
            <a:off x="2763520" y="45720"/>
            <a:ext cx="4827270" cy="64516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b="1" strike="noStrike">
                <a:solidFill>
                  <a:schemeClr val="bg1">
                    <a:lumMod val="75000"/>
                    <a:lumOff val="0"/>
                  </a:schemeClr>
                </a:solidFill>
                <a:latin typeface="Arial" charset="0"/>
                <a:ea typeface="Arial" charset="0"/>
              </a:rPr>
              <a:t>현 진행 상황</a:t>
            </a:r>
            <a:endParaRPr lang="ko-KR" altLang="en-US" sz="1600" cap="none" b="1" strike="noStrike">
              <a:solidFill>
                <a:schemeClr val="bg1">
                  <a:lumMod val="75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chemeClr val="bg1">
                    <a:lumMod val="75000"/>
                    <a:lumOff val="0"/>
                  </a:schemeClr>
                </a:solidFill>
                <a:latin typeface="Arial" charset="0"/>
                <a:ea typeface="Arial" charset="0"/>
              </a:rPr>
              <a:t>Experience a variety of solutions with proprietary </a:t>
            </a:r>
            <a:r>
              <a:rPr lang="en-US" altLang="ko-KR" sz="1050" cap="none" b="0" strike="noStrike">
                <a:solidFill>
                  <a:schemeClr val="bg1">
                    <a:lumMod val="75000"/>
                    <a:lumOff val="0"/>
                  </a:schemeClr>
                </a:solidFill>
                <a:latin typeface="Arial" charset="0"/>
                <a:ea typeface="Arial" charset="0"/>
              </a:rPr>
              <a:t>Sixth sense</a:t>
            </a:r>
            <a:r>
              <a:rPr lang="en-US" altLang="ko-KR" sz="1050" cap="none" b="0" strike="noStrike">
                <a:solidFill>
                  <a:schemeClr val="bg1">
                    <a:lumMod val="75000"/>
                    <a:lumOff val="0"/>
                  </a:schemeClr>
                </a:solidFill>
                <a:latin typeface="Arial" charset="0"/>
                <a:ea typeface="Arial" charset="0"/>
              </a:rPr>
              <a:t> solution</a:t>
            </a:r>
            <a:endParaRPr lang="ko-KR" altLang="en-US" sz="1050" cap="none" b="0" strike="noStrike">
              <a:solidFill>
                <a:schemeClr val="bg1">
                  <a:lumMod val="7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 strike="noStrike">
              <a:latin typeface="Arial" charset="0"/>
              <a:ea typeface="Arial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 rot="0">
            <a:off x="990600" y="956945"/>
            <a:ext cx="1106170" cy="354330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 strike="noStrike">
              <a:latin typeface="Arial" charset="0"/>
              <a:ea typeface="Arial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 rot="0">
            <a:off x="1285875" y="463550"/>
            <a:ext cx="522604" cy="46101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b="1" strike="noStrike">
                <a:solidFill>
                  <a:srgbClr val="FF3300"/>
                </a:solidFill>
                <a:latin typeface="Arial" charset="0"/>
                <a:ea typeface="Arial" charset="0"/>
              </a:rPr>
              <a:t>0</a:t>
            </a:r>
            <a:r>
              <a:rPr lang="en-US" altLang="ko-KR" sz="2400" cap="none" b="1" strike="noStrike">
                <a:solidFill>
                  <a:srgbClr val="FF3300"/>
                </a:solidFill>
                <a:latin typeface="Arial" charset="0"/>
                <a:ea typeface="Arial" charset="0"/>
              </a:rPr>
              <a:t>2</a:t>
            </a:r>
            <a:endParaRPr lang="ko-KR" altLang="en-US" sz="2400" cap="none" b="1" strike="noStrike">
              <a:solidFill>
                <a:srgbClr val="FF3300"/>
              </a:solidFill>
              <a:latin typeface="Arial" charset="0"/>
              <a:ea typeface="Arial" charset="0"/>
            </a:endParaRPr>
          </a:p>
        </p:txBody>
      </p:sp>
      <p:pic>
        <p:nvPicPr>
          <p:cNvPr id="56" name="KakaoTalk_Video_20191120_0342_29_081" descr="C:/Users/admin/AppData/Roaming/PolarisOffice/ETemp/36616_22105816/fImage3344122388467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3445" y="2711450"/>
            <a:ext cx="4763135" cy="2677160"/>
          </a:xfrm>
          <a:prstGeom prst="rect"/>
          <a:noFill/>
        </p:spPr>
      </p:pic>
      <p:pic>
        <p:nvPicPr>
          <p:cNvPr id="57" name="KakaoTalk_Video_20191120_0342_46_272" descr="C:/Users/admin/AppData/Roaming/PolarisOffice/ETemp/36616_22105816/fImage3224882406334.p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36055" y="2711450"/>
            <a:ext cx="4763135" cy="26771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56"/>
                </p:tgtEl>
              </p:cMediaNode>
            </p:video>
            <p:video>
              <p:cMediaNode vol="80000">
                <p:cTn>
                  <p:stCondLst>
                    <p:cond delay="0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95350" y="2425065"/>
            <a:ext cx="4643120" cy="129667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chemeClr val="bg1"/>
                </a:solidFill>
                <a:latin typeface="Arial" charset="0"/>
                <a:ea typeface="Arial" charset="0"/>
              </a:rPr>
              <a:t>사용자에게 상황을 전달하거나 알려주는 방식</a:t>
            </a:r>
            <a:endParaRPr lang="ko-KR" altLang="en-US" sz="900" cap="none" b="0" strike="noStrike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20800" y="1885950"/>
            <a:ext cx="310515" cy="368935"/>
          </a:xfrm>
          <a:prstGeom prst="rect">
            <a:avLst/>
          </a:prstGeom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b="1" strike="noStrike">
              <a:solidFill>
                <a:srgbClr val="212121"/>
              </a:solidFill>
              <a:latin typeface="Arial" charset="0"/>
              <a:ea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215880" y="1885950"/>
            <a:ext cx="794385" cy="368935"/>
          </a:xfrm>
          <a:prstGeom prst="rect">
            <a:avLst/>
          </a:prstGeom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1" strike="noStrike">
                <a:solidFill>
                  <a:srgbClr val="212121"/>
                </a:solidFill>
                <a:latin typeface="Arial" charset="0"/>
                <a:ea typeface="Arial" charset="0"/>
              </a:rPr>
              <a:t>Solution</a:t>
            </a:r>
            <a:endParaRPr lang="ko-KR" altLang="en-US" sz="1200" cap="none" b="1" strike="noStrike">
              <a:solidFill>
                <a:srgbClr val="212121"/>
              </a:solidFill>
              <a:latin typeface="Arial" charset="0"/>
              <a:ea typeface="Arial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51295" y="2425065"/>
            <a:ext cx="4643120" cy="1296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179705" bIns="45720" numCol="1" vert="horz" anchor="ctr">
            <a:noAutofit/>
          </a:bodyPr>
          <a:lstStyle/>
          <a:p>
            <a:pPr marL="177800" indent="0" algn="r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rgbClr val="424242"/>
                </a:solidFill>
                <a:latin typeface="Arial" charset="0"/>
                <a:ea typeface="Arial" charset="0"/>
              </a:rPr>
              <a:t>측정, 식별된 물체의 거리와 종류에 따라 상황을 </a:t>
            </a:r>
            <a:endParaRPr lang="ko-KR" altLang="en-US" sz="1400" cap="none" b="0" strike="noStrike">
              <a:solidFill>
                <a:srgbClr val="424242"/>
              </a:solidFill>
              <a:latin typeface="Arial" charset="0"/>
              <a:ea typeface="Arial" charset="0"/>
            </a:endParaRPr>
          </a:p>
          <a:p>
            <a:pPr marL="177800" indent="0" algn="r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rgbClr val="424242"/>
                </a:solidFill>
                <a:latin typeface="Arial" charset="0"/>
                <a:ea typeface="Arial" charset="0"/>
              </a:rPr>
              <a:t>판단하여 비프음으로 알려줌</a:t>
            </a:r>
            <a:endParaRPr lang="ko-KR" altLang="en-US" sz="90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551295" y="3789045"/>
            <a:ext cx="4643120" cy="1296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179705" bIns="45720" numCol="1" vert="horz" anchor="ctr">
            <a:noAutofit/>
          </a:bodyPr>
          <a:lstStyle/>
          <a:p>
            <a:pPr marL="0" indent="0" algn="r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rgbClr val="424242"/>
                </a:solidFill>
                <a:latin typeface="Arial" charset="0"/>
                <a:ea typeface="Arial" charset="0"/>
              </a:rPr>
              <a:t>완성된 프로젝트에 오브젝트 학습 가능성을 열어줌</a:t>
            </a:r>
            <a:endParaRPr lang="ko-KR" altLang="en-US" sz="90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51295" y="5153025"/>
            <a:ext cx="4643120" cy="1296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179705" bIns="45720" numCol="1" vert="horz" anchor="ctr">
            <a:noAutofit/>
          </a:bodyPr>
          <a:lstStyle/>
          <a:p>
            <a:pPr marL="177800" indent="0" algn="r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rgbClr val="424242"/>
                </a:solidFill>
                <a:latin typeface="Arial" charset="0"/>
                <a:ea typeface="Arial" charset="0"/>
              </a:rPr>
              <a:t>배터리로 해결해야 하지만 프로젝트 완성시까지 </a:t>
            </a:r>
            <a:endParaRPr lang="ko-KR" altLang="en-US" sz="1400" cap="none" b="0" strike="noStrike">
              <a:solidFill>
                <a:srgbClr val="424242"/>
              </a:solidFill>
              <a:latin typeface="Arial" charset="0"/>
              <a:ea typeface="Arial" charset="0"/>
            </a:endParaRPr>
          </a:p>
          <a:p>
            <a:pPr marL="177800" indent="0" algn="r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rgbClr val="424242"/>
                </a:solidFill>
                <a:latin typeface="Arial" charset="0"/>
                <a:ea typeface="Arial" charset="0"/>
              </a:rPr>
              <a:t>부품을 구하지 못함을 감안하고 시연 계획</a:t>
            </a:r>
            <a:endParaRPr lang="ko-KR" altLang="en-US" sz="90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95350" y="3789045"/>
            <a:ext cx="4643120" cy="129667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chemeClr val="bg1"/>
                </a:solidFill>
                <a:latin typeface="Arial" charset="0"/>
                <a:ea typeface="Arial" charset="0"/>
              </a:rPr>
              <a:t>사용자가 도로상황을 모두 파악하기에 무리가 있는 </a:t>
            </a:r>
            <a:endParaRPr lang="ko-KR" altLang="en-US" sz="1400" cap="none" b="0" strike="noStrike">
              <a:solidFill>
                <a:schemeClr val="bg1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chemeClr val="bg1"/>
                </a:solidFill>
                <a:latin typeface="Arial" charset="0"/>
                <a:ea typeface="Arial" charset="0"/>
              </a:rPr>
              <a:t>오브젝트 다양성</a:t>
            </a:r>
            <a:r>
              <a:rPr lang="en-US" altLang="ko-KR" sz="1400" cap="none" b="0" strike="noStrike">
                <a:solidFill>
                  <a:srgbClr val="424242"/>
                </a:solidFill>
                <a:latin typeface="Arial" charset="0"/>
                <a:ea typeface="Arial" charset="0"/>
              </a:rPr>
              <a:t>제</a:t>
            </a:r>
            <a:endParaRPr lang="ko-KR" altLang="en-US" sz="900" cap="none" b="0" strike="noStrike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95350" y="5168900"/>
            <a:ext cx="4643120" cy="129667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chemeClr val="bg1"/>
                </a:solidFill>
                <a:latin typeface="Arial" charset="0"/>
                <a:ea typeface="Arial" charset="0"/>
              </a:rPr>
              <a:t>젯슨 나노의 전원 문제</a:t>
            </a:r>
            <a:endParaRPr lang="ko-KR" altLang="en-US" sz="900" cap="none" b="0" strike="noStrike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cxnSp>
        <p:nvCxnSpPr>
          <p:cNvPr id="3" name="직선 연결선 2"/>
          <p:cNvCxnSpPr>
            <a:stCxn id="8" idx="3"/>
            <a:endCxn id="32" idx="1"/>
          </p:cNvCxnSpPr>
          <p:nvPr/>
        </p:nvCxnSpPr>
        <p:spPr>
          <a:xfrm>
            <a:off x="5537200" y="3072765"/>
            <a:ext cx="1014730" cy="13646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4" idx="3"/>
            <a:endCxn id="33" idx="1"/>
          </p:cNvCxnSpPr>
          <p:nvPr/>
        </p:nvCxnSpPr>
        <p:spPr>
          <a:xfrm>
            <a:off x="5537200" y="4436745"/>
            <a:ext cx="1014730" cy="13646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35" idx="3"/>
            <a:endCxn id="40" idx="2"/>
          </p:cNvCxnSpPr>
          <p:nvPr/>
        </p:nvCxnSpPr>
        <p:spPr>
          <a:xfrm flipV="1">
            <a:off x="5537200" y="4995545"/>
            <a:ext cx="328295" cy="8223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왼쪽 대괄호 39"/>
          <p:cNvSpPr/>
          <p:nvPr/>
        </p:nvSpPr>
        <p:spPr>
          <a:xfrm rot="1380000">
            <a:off x="5800725" y="4742180"/>
            <a:ext cx="118110" cy="240030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cxnSp>
        <p:nvCxnSpPr>
          <p:cNvPr id="43" name="직선 연결선 42"/>
          <p:cNvCxnSpPr>
            <a:stCxn id="31" idx="1"/>
            <a:endCxn id="47" idx="0"/>
          </p:cNvCxnSpPr>
          <p:nvPr/>
        </p:nvCxnSpPr>
        <p:spPr>
          <a:xfrm flipH="1">
            <a:off x="6287135" y="3072765"/>
            <a:ext cx="264160" cy="8312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왼쪽 대괄호 46"/>
          <p:cNvSpPr/>
          <p:nvPr/>
        </p:nvSpPr>
        <p:spPr>
          <a:xfrm rot="1380000">
            <a:off x="6126480" y="3869690"/>
            <a:ext cx="118110" cy="240030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rial" charset="0"/>
              <a:ea typeface="Arial" charset="0"/>
            </a:endParaRPr>
          </a:p>
        </p:txBody>
      </p:sp>
      <p:cxnSp>
        <p:nvCxnSpPr>
          <p:cNvPr id="49" name="직선 연결선 48"/>
          <p:cNvCxnSpPr>
            <a:stCxn id="40" idx="0"/>
            <a:endCxn id="47" idx="2"/>
          </p:cNvCxnSpPr>
          <p:nvPr/>
        </p:nvCxnSpPr>
        <p:spPr>
          <a:xfrm flipV="1">
            <a:off x="5961380" y="4123055"/>
            <a:ext cx="230505" cy="654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>
            <a:spLocks/>
          </p:cNvSpPr>
          <p:nvPr/>
        </p:nvSpPr>
        <p:spPr>
          <a:xfrm rot="0">
            <a:off x="895350" y="234950"/>
            <a:ext cx="4827270" cy="91630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b="0" strike="noStrike">
                <a:solidFill>
                  <a:srgbClr val="212121"/>
                </a:solidFill>
                <a:latin typeface="Arial" charset="0"/>
                <a:ea typeface="Arial" charset="0"/>
              </a:rPr>
              <a:t>Future</a:t>
            </a:r>
            <a:r>
              <a:rPr lang="en-US" altLang="ko-KR" sz="1600" cap="none" b="0" strike="noStrike">
                <a:solidFill>
                  <a:srgbClr val="212121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600" cap="none" b="1" strike="noStrike">
                <a:solidFill>
                  <a:srgbClr val="212121"/>
                </a:solidFill>
                <a:latin typeface="Arial" charset="0"/>
                <a:ea typeface="Arial" charset="0"/>
              </a:rPr>
              <a:t>Plans</a:t>
            </a:r>
            <a:endParaRPr lang="ko-KR" altLang="en-US" sz="1600" cap="none" b="1" strike="noStrike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b="1" strike="noStrike">
              <a:solidFill>
                <a:srgbClr val="212121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Experien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c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e a var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i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ety of 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s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oluti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o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ns with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proprie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t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ary </a:t>
            </a:r>
            <a:endParaRPr lang="ko-KR" altLang="en-US" sz="105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  <a:p>
            <a:pPr marL="0" indent="0" algn="l" fontAlgn="auto" defTabSz="914400" eaLnBrk="0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Sixth sense</a:t>
            </a:r>
            <a:r>
              <a:rPr lang="en-US" altLang="ko-KR" sz="105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 solution</a:t>
            </a:r>
            <a:endParaRPr lang="ko-KR" altLang="en-US" sz="105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6" name="직사각형 55"/>
          <p:cNvSpPr>
            <a:spLocks/>
          </p:cNvSpPr>
          <p:nvPr/>
        </p:nvSpPr>
        <p:spPr>
          <a:xfrm rot="0">
            <a:off x="884555" y="1873250"/>
            <a:ext cx="793750" cy="36893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b="1" strike="noStrike">
                <a:solidFill>
                  <a:srgbClr val="212121"/>
                </a:solidFill>
                <a:latin typeface="Arial" charset="0"/>
                <a:ea typeface="Arial" charset="0"/>
              </a:rPr>
              <a:t>Problem</a:t>
            </a:r>
            <a:endParaRPr lang="ko-KR" altLang="en-US" sz="1200" cap="none" b="1" strike="noStrike">
              <a:solidFill>
                <a:srgbClr val="21212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7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</Pages>
  <Paragraphs>106</Paragraphs>
  <Words>334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전 세호</dc:creator>
  <cp:lastModifiedBy>전 세호</cp:lastModifiedBy>
  <dc:title>black&amp;white</dc:title>
</cp:coreProperties>
</file>